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579" autoAdjust="0"/>
  </p:normalViewPr>
  <p:slideViewPr>
    <p:cSldViewPr>
      <p:cViewPr varScale="1">
        <p:scale>
          <a:sx n="62" d="100"/>
          <a:sy n="62" d="100"/>
        </p:scale>
        <p:origin x="-14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30.10.2021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30.10.2021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30.10.2021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30.10.2021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30.10.2021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30.10.2021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30.10.2021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ru-RU" smtClean="0"/>
              <a:t>Образец заголовка</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30.10.2021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304800" y="381000"/>
            <a:ext cx="7772400" cy="494284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8" name="Date Placeholder 7"/>
          <p:cNvSpPr>
            <a:spLocks noGrp="1"/>
          </p:cNvSpPr>
          <p:nvPr>
            <p:ph type="dt" sz="half" idx="10"/>
          </p:nvPr>
        </p:nvSpPr>
        <p:spPr/>
        <p:txBody>
          <a:bodyPr/>
          <a:lstStyle/>
          <a:p>
            <a:fld id="{B4C71EC6-210F-42DE-9C53-41977AD35B3D}" type="datetimeFigureOut">
              <a:rPr lang="ru-RU" smtClean="0"/>
              <a:t>30.10.2021</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19B0651-EE4F-4900-A07F-96A6BFA9D0F0}" type="slidenum">
              <a:rPr lang="ru-RU" smtClean="0"/>
              <a:t>‹#›</a:t>
            </a:fld>
            <a:endParaRPr lang="ru-RU"/>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ru-RU"/>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4C71EC6-210F-42DE-9C53-41977AD35B3D}" type="datetimeFigureOut">
              <a:rPr lang="ru-RU" smtClean="0"/>
              <a:t>30.10.2021</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88640"/>
            <a:ext cx="8136904" cy="3411811"/>
          </a:xfrm>
        </p:spPr>
        <p:txBody>
          <a:bodyPr>
            <a:normAutofit fontScale="90000"/>
          </a:bodyPr>
          <a:lstStyle/>
          <a:p>
            <a:pPr algn="ctr"/>
            <a:r>
              <a:rPr lang="en-US"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Recovery and improvement of athletes</a:t>
            </a:r>
            <a:br>
              <a:rPr lang="en-US"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r>
              <a:rPr lang="en-US"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performance</a:t>
            </a:r>
            <a:r>
              <a:rPr lang="en-US"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
            </a:r>
            <a:br>
              <a:rPr lang="en-US"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br>
            <a:endParaRPr lang="ru-RU" b="1"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
        <p:nvSpPr>
          <p:cNvPr id="3" name="Подзаголовок 2"/>
          <p:cNvSpPr>
            <a:spLocks noGrp="1"/>
          </p:cNvSpPr>
          <p:nvPr>
            <p:ph type="subTitle" idx="1"/>
          </p:nvPr>
        </p:nvSpPr>
        <p:spPr>
          <a:xfrm>
            <a:off x="755576" y="2780928"/>
            <a:ext cx="6192688" cy="1440160"/>
          </a:xfrm>
        </p:spPr>
        <p:txBody>
          <a:bodyPr>
            <a:noAutofit/>
          </a:bodyPr>
          <a:lstStyle/>
          <a:p>
            <a:endParaRPr lang="en-US" sz="4000" dirty="0" smtClean="0">
              <a:solidFill>
                <a:srgbClr val="7030A0"/>
              </a:solidFill>
            </a:endParaRPr>
          </a:p>
          <a:p>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Teacher</a:t>
            </a:r>
            <a:r>
              <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Molchanov</a:t>
            </a:r>
            <a:r>
              <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Vitaly</a:t>
            </a:r>
            <a:endParaRPr 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sz="3200"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T</a:t>
            </a:r>
            <a:r>
              <a:rPr lang="en-US" sz="3200" dirty="0" smtClean="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he </a:t>
            </a:r>
            <a:r>
              <a:rPr lang="en-US" sz="3200"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Department of Sports disciplines of Gomel State University</a:t>
            </a:r>
            <a:endParaRPr lang="ru-RU" sz="3200" b="1" dirty="0" smtClean="0">
              <a:ln w="1905"/>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endParaRPr lang="en-US" sz="4000" dirty="0">
              <a:solidFill>
                <a:srgbClr val="7030A0"/>
              </a:solidFill>
            </a:endParaRPr>
          </a:p>
          <a:p>
            <a:endParaRPr lang="en-US" sz="4000" dirty="0" smtClean="0">
              <a:solidFill>
                <a:srgbClr val="7030A0"/>
              </a:solidFill>
            </a:endParaRPr>
          </a:p>
        </p:txBody>
      </p:sp>
    </p:spTree>
    <p:extLst>
      <p:ext uri="{BB962C8B-B14F-4D97-AF65-F5344CB8AC3E}">
        <p14:creationId xmlns:p14="http://schemas.microsoft.com/office/powerpoint/2010/main" val="4069629111"/>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20688"/>
            <a:ext cx="7704856" cy="95410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a:latin typeface="Times New Roman" pitchFamily="18" charset="0"/>
                <a:cs typeface="Times New Roman" pitchFamily="18" charset="0"/>
              </a:rPr>
              <a:t>One of the most important problems in modern sports is to improve the performance of athletes.</a:t>
            </a:r>
            <a:endParaRPr lang="ru-RU" sz="2800" dirty="0">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1844824"/>
            <a:ext cx="5832648" cy="4633665"/>
          </a:xfrm>
          <a:prstGeom prst="rect">
            <a:avLst/>
          </a:prstGeom>
          <a:ln>
            <a:noFill/>
          </a:ln>
          <a:effectLst>
            <a:softEdge rad="112500"/>
          </a:effectLst>
        </p:spPr>
      </p:pic>
    </p:spTree>
    <p:extLst>
      <p:ext uri="{BB962C8B-B14F-4D97-AF65-F5344CB8AC3E}">
        <p14:creationId xmlns:p14="http://schemas.microsoft.com/office/powerpoint/2010/main" val="1406890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55752"/>
            <a:ext cx="7416824" cy="5078313"/>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3600" dirty="0">
                <a:effectLst>
                  <a:outerShdw blurRad="38100" dist="38100" dir="2700000" algn="tl">
                    <a:srgbClr val="000000">
                      <a:alpha val="43137"/>
                    </a:srgbClr>
                  </a:outerShdw>
                </a:effectLst>
                <a:latin typeface="Times New Roman" pitchFamily="18" charset="0"/>
                <a:cs typeface="Times New Roman" pitchFamily="18" charset="0"/>
              </a:rPr>
              <a:t>Currently, the problem of improving the performance of athletes cannot be solved only by improving the means and methods of training, increasing the amount and intensity of training load. After all, their further increase can negatively affect the health and functional state of athletes and lead to overtraining and sports injuries</a:t>
            </a:r>
            <a:r>
              <a:rPr lang="en-US" sz="3600" dirty="0">
                <a:latin typeface="Times New Roman" pitchFamily="18" charset="0"/>
                <a:cs typeface="Times New Roman" pitchFamily="18" charset="0"/>
              </a:rPr>
              <a:t>.</a:t>
            </a:r>
            <a:endParaRPr lang="ru-RU" sz="3600" dirty="0">
              <a:latin typeface="Times New Roman" pitchFamily="18" charset="0"/>
              <a:cs typeface="Times New Roman" pitchFamily="18" charset="0"/>
            </a:endParaRPr>
          </a:p>
        </p:txBody>
      </p:sp>
    </p:spTree>
    <p:extLst>
      <p:ext uri="{BB962C8B-B14F-4D97-AF65-F5344CB8AC3E}">
        <p14:creationId xmlns:p14="http://schemas.microsoft.com/office/powerpoint/2010/main" val="601754493"/>
      </p:ext>
    </p:extLst>
  </p:cSld>
  <p:clrMapOvr>
    <a:masterClrMapping/>
  </p:clrMapOvr>
  <p:transition spd="slow" advClick="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mph" presetSubtype="0" fill="hold" nodeType="afterEffect">
                                  <p:stCondLst>
                                    <p:cond delay="0"/>
                                  </p:stCondLst>
                                  <p:iterate type="lt">
                                    <p:tmPct val="4000"/>
                                  </p:iterate>
                                  <p:childTnLst>
                                    <p:set>
                                      <p:cBhvr override="childStyle">
                                        <p:cTn id="6" dur="1500" fill="hold"/>
                                        <p:tgtEl>
                                          <p:spTgt spid="2">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8064896" cy="95410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An </a:t>
            </a:r>
            <a:r>
              <a:rPr lang="en-US" sz="2800" dirty="0">
                <a:effectLst>
                  <a:outerShdw blurRad="38100" dist="38100" dir="2700000" algn="tl">
                    <a:srgbClr val="000000">
                      <a:alpha val="43137"/>
                    </a:srgbClr>
                  </a:outerShdw>
                </a:effectLst>
                <a:latin typeface="Times New Roman" pitchFamily="18" charset="0"/>
                <a:cs typeface="Times New Roman" pitchFamily="18" charset="0"/>
              </a:rPr>
              <a:t>abrupt increase in the amount and intensity of training loads leads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to</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3" name="Прямая со стрелкой 2"/>
          <p:cNvCxnSpPr/>
          <p:nvPr/>
        </p:nvCxnSpPr>
        <p:spPr>
          <a:xfrm>
            <a:off x="4110608" y="1358771"/>
            <a:ext cx="0" cy="414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313968" y="1788056"/>
            <a:ext cx="806489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overload </a:t>
            </a:r>
            <a:r>
              <a:rPr lang="en-US" sz="2800" dirty="0">
                <a:effectLst>
                  <a:outerShdw blurRad="38100" dist="38100" dir="2700000" algn="tl">
                    <a:srgbClr val="000000">
                      <a:alpha val="43137"/>
                    </a:srgbClr>
                  </a:outerShdw>
                </a:effectLst>
                <a:latin typeface="Times New Roman" pitchFamily="18" charset="0"/>
                <a:cs typeface="Times New Roman" pitchFamily="18" charset="0"/>
              </a:rPr>
              <a:t>of the musculoskeletal system</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5" name="Прямая со стрелкой 4"/>
          <p:cNvCxnSpPr/>
          <p:nvPr/>
        </p:nvCxnSpPr>
        <p:spPr>
          <a:xfrm>
            <a:off x="4075936" y="2249721"/>
            <a:ext cx="0" cy="414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323528" y="2722940"/>
            <a:ext cx="8055336" cy="95410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a:t>
            </a:r>
            <a:r>
              <a:rPr lang="en-US" sz="2800" dirty="0" err="1">
                <a:effectLst>
                  <a:outerShdw blurRad="38100" dist="38100" dir="2700000" algn="tl">
                    <a:srgbClr val="000000">
                      <a:alpha val="43137"/>
                    </a:srgbClr>
                  </a:outerShdw>
                </a:effectLst>
                <a:latin typeface="Times New Roman" pitchFamily="18" charset="0"/>
                <a:cs typeface="Times New Roman" pitchFamily="18" charset="0"/>
              </a:rPr>
              <a:t>m</a:t>
            </a:r>
            <a:r>
              <a:rPr lang="en-US" sz="2800" dirty="0" err="1" smtClean="0">
                <a:effectLst>
                  <a:outerShdw blurRad="38100" dist="38100" dir="2700000" algn="tl">
                    <a:srgbClr val="000000">
                      <a:alpha val="43137"/>
                    </a:srgbClr>
                  </a:outerShdw>
                </a:effectLst>
                <a:latin typeface="Times New Roman" pitchFamily="18" charset="0"/>
                <a:cs typeface="Times New Roman" pitchFamily="18" charset="0"/>
              </a:rPr>
              <a:t>orphofunctional</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 </a:t>
            </a:r>
            <a:r>
              <a:rPr lang="en-US" sz="2800" dirty="0">
                <a:effectLst>
                  <a:outerShdw blurRad="38100" dist="38100" dir="2700000" algn="tl">
                    <a:srgbClr val="000000">
                      <a:alpha val="43137"/>
                    </a:srgbClr>
                  </a:outerShdw>
                </a:effectLst>
                <a:latin typeface="Times New Roman" pitchFamily="18" charset="0"/>
                <a:cs typeface="Times New Roman" pitchFamily="18" charset="0"/>
              </a:rPr>
              <a:t>changes in body tissues and organs</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cxnSp>
        <p:nvCxnSpPr>
          <p:cNvPr id="8" name="Прямая со стрелкой 7"/>
          <p:cNvCxnSpPr/>
          <p:nvPr/>
        </p:nvCxnSpPr>
        <p:spPr>
          <a:xfrm>
            <a:off x="4075936" y="3677047"/>
            <a:ext cx="0" cy="414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323528" y="4091132"/>
            <a:ext cx="805533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emergence </a:t>
            </a:r>
            <a:r>
              <a:rPr lang="en-US" sz="2800" dirty="0">
                <a:effectLst>
                  <a:outerShdw blurRad="38100" dist="38100" dir="2700000" algn="tl">
                    <a:srgbClr val="000000">
                      <a:alpha val="43137"/>
                    </a:srgbClr>
                  </a:outerShdw>
                </a:effectLst>
                <a:latin typeface="Times New Roman" pitchFamily="18" charset="0"/>
                <a:cs typeface="Times New Roman" pitchFamily="18" charset="0"/>
              </a:rPr>
              <a:t>of injuries and diseases</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792704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1"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par>
                                <p:cTn id="26" presetID="1"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274291"/>
            <a:ext cx="6336704" cy="3046988"/>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l">
              <a:rot lat="0" lon="0" rev="13800000"/>
            </a:lightRig>
          </a:scene3d>
          <a:sp3d extrusionH="107950" prstMaterial="plastic">
            <a:bevelT w="82550" h="63500" prst="divot"/>
            <a:bevelB/>
          </a:sp3d>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3200" dirty="0">
                <a:effectLst>
                  <a:outerShdw blurRad="38100" dist="38100" dir="2700000" algn="tl">
                    <a:srgbClr val="000000">
                      <a:alpha val="43137"/>
                    </a:srgbClr>
                  </a:outerShdw>
                </a:effectLst>
                <a:latin typeface="Times New Roman" pitchFamily="18" charset="0"/>
                <a:cs typeface="Times New Roman" pitchFamily="18" charset="0"/>
              </a:rPr>
              <a:t>Physiological and biochemical research shows that recovery processes, depending on their orientation, can both ensure the growth of working capacity and lead to its decline.</a:t>
            </a:r>
            <a:endParaRPr lang="ru-RU" sz="32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501008"/>
            <a:ext cx="6768752" cy="3122295"/>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616604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332656"/>
            <a:ext cx="7632848" cy="55092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l">
              <a:rot lat="0" lon="0" rev="3000000"/>
            </a:lightRig>
          </a:scene3d>
          <a:sp3d extrusionH="254000" contourW="19050">
            <a:bevelT w="82550" h="44450" prst="angle"/>
            <a:bevelB w="82550" h="44450" prst="angle"/>
            <a:contourClr>
              <a:srgbClr val="FFFFFF"/>
            </a:contourClr>
          </a:sp3d>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4400" dirty="0" smtClean="0">
                <a:effectLst>
                  <a:outerShdw blurRad="38100" dist="38100" dir="2700000" algn="tl">
                    <a:srgbClr val="000000">
                      <a:alpha val="43137"/>
                    </a:srgbClr>
                  </a:outerShdw>
                </a:effectLst>
                <a:latin typeface="Times New Roman" pitchFamily="18" charset="0"/>
                <a:cs typeface="Times New Roman" pitchFamily="18" charset="0"/>
              </a:rPr>
              <a:t>If </a:t>
            </a:r>
            <a:r>
              <a:rPr lang="en-US" sz="4400" dirty="0">
                <a:effectLst>
                  <a:outerShdw blurRad="38100" dist="38100" dir="2700000" algn="tl">
                    <a:srgbClr val="000000">
                      <a:alpha val="43137"/>
                    </a:srgbClr>
                  </a:outerShdw>
                </a:effectLst>
                <a:latin typeface="Times New Roman" pitchFamily="18" charset="0"/>
                <a:cs typeface="Times New Roman" pitchFamily="18" charset="0"/>
              </a:rPr>
              <a:t>during the training the effects are constantly and significantly exceed the renewal, destructive changes develop, leading to cell death. There is a condition that physiologists describe as chronic exhaustion, and sports doctors – as overtraining.</a:t>
            </a:r>
            <a:endParaRPr lang="ru-RU" sz="44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2000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07704" y="476672"/>
            <a:ext cx="4903907" cy="1200329"/>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lgn="just"/>
            <a:r>
              <a:rPr lang="en-US" sz="7200" dirty="0" smtClean="0">
                <a:effectLst>
                  <a:outerShdw blurRad="38100" dist="38100" dir="2700000" algn="tl">
                    <a:srgbClr val="000000">
                      <a:alpha val="43137"/>
                    </a:srgbClr>
                  </a:outerShdw>
                </a:effectLst>
                <a:latin typeface="Times New Roman" pitchFamily="18" charset="0"/>
                <a:cs typeface="Times New Roman" pitchFamily="18" charset="0"/>
              </a:rPr>
              <a:t>Overtraining</a:t>
            </a:r>
            <a:endParaRPr lang="ru-RU" sz="72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988840"/>
            <a:ext cx="7473619" cy="4320480"/>
          </a:xfrm>
          <a:prstGeom prst="rect">
            <a:avLst/>
          </a:prstGeom>
          <a:ln>
            <a:noFill/>
          </a:ln>
          <a:effectLst>
            <a:softEdge rad="112500"/>
          </a:effectLst>
        </p:spPr>
      </p:pic>
    </p:spTree>
    <p:extLst>
      <p:ext uri="{BB962C8B-B14F-4D97-AF65-F5344CB8AC3E}">
        <p14:creationId xmlns:p14="http://schemas.microsoft.com/office/powerpoint/2010/main" val="1590198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80">
                                          <p:stCondLst>
                                            <p:cond delay="0"/>
                                          </p:stCondLst>
                                        </p:cTn>
                                        <p:tgtEl>
                                          <p:spTgt spid="3"/>
                                        </p:tgtEl>
                                      </p:cBhvr>
                                    </p:animEffect>
                                    <p:anim calcmode="lin" valueType="num">
                                      <p:cBhvr>
                                        <p:cTn id="25"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0" dur="26">
                                          <p:stCondLst>
                                            <p:cond delay="650"/>
                                          </p:stCondLst>
                                        </p:cTn>
                                        <p:tgtEl>
                                          <p:spTgt spid="3"/>
                                        </p:tgtEl>
                                      </p:cBhvr>
                                      <p:to x="100000" y="60000"/>
                                    </p:animScale>
                                    <p:animScale>
                                      <p:cBhvr>
                                        <p:cTn id="31" dur="166" decel="50000">
                                          <p:stCondLst>
                                            <p:cond delay="676"/>
                                          </p:stCondLst>
                                        </p:cTn>
                                        <p:tgtEl>
                                          <p:spTgt spid="3"/>
                                        </p:tgtEl>
                                      </p:cBhvr>
                                      <p:to x="100000" y="100000"/>
                                    </p:animScale>
                                    <p:animScale>
                                      <p:cBhvr>
                                        <p:cTn id="32" dur="26">
                                          <p:stCondLst>
                                            <p:cond delay="1312"/>
                                          </p:stCondLst>
                                        </p:cTn>
                                        <p:tgtEl>
                                          <p:spTgt spid="3"/>
                                        </p:tgtEl>
                                      </p:cBhvr>
                                      <p:to x="100000" y="80000"/>
                                    </p:animScale>
                                    <p:animScale>
                                      <p:cBhvr>
                                        <p:cTn id="33" dur="166" decel="50000">
                                          <p:stCondLst>
                                            <p:cond delay="1338"/>
                                          </p:stCondLst>
                                        </p:cTn>
                                        <p:tgtEl>
                                          <p:spTgt spid="3"/>
                                        </p:tgtEl>
                                      </p:cBhvr>
                                      <p:to x="100000" y="100000"/>
                                    </p:animScale>
                                    <p:animScale>
                                      <p:cBhvr>
                                        <p:cTn id="34" dur="26">
                                          <p:stCondLst>
                                            <p:cond delay="1642"/>
                                          </p:stCondLst>
                                        </p:cTn>
                                        <p:tgtEl>
                                          <p:spTgt spid="3"/>
                                        </p:tgtEl>
                                      </p:cBhvr>
                                      <p:to x="100000" y="90000"/>
                                    </p:animScale>
                                    <p:animScale>
                                      <p:cBhvr>
                                        <p:cTn id="35" dur="166" decel="50000">
                                          <p:stCondLst>
                                            <p:cond delay="1668"/>
                                          </p:stCondLst>
                                        </p:cTn>
                                        <p:tgtEl>
                                          <p:spTgt spid="3"/>
                                        </p:tgtEl>
                                      </p:cBhvr>
                                      <p:to x="100000" y="100000"/>
                                    </p:animScale>
                                    <p:animScale>
                                      <p:cBhvr>
                                        <p:cTn id="36" dur="26">
                                          <p:stCondLst>
                                            <p:cond delay="1808"/>
                                          </p:stCondLst>
                                        </p:cTn>
                                        <p:tgtEl>
                                          <p:spTgt spid="3"/>
                                        </p:tgtEl>
                                      </p:cBhvr>
                                      <p:to x="100000" y="95000"/>
                                    </p:animScale>
                                    <p:animScale>
                                      <p:cBhvr>
                                        <p:cTn id="37"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1" y="476672"/>
            <a:ext cx="7959742" cy="58477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3200" dirty="0">
                <a:effectLst>
                  <a:outerShdw blurRad="38100" dist="38100" dir="2700000" algn="tl">
                    <a:srgbClr val="000000">
                      <a:alpha val="43137"/>
                    </a:srgbClr>
                  </a:outerShdw>
                </a:effectLst>
                <a:latin typeface="Times New Roman" pitchFamily="18" charset="0"/>
                <a:cs typeface="Times New Roman" pitchFamily="18" charset="0"/>
              </a:rPr>
              <a:t>The consequences of overtraining</a:t>
            </a:r>
            <a:endParaRPr lang="ru-RU"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218376" y="1484784"/>
            <a:ext cx="799288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effectLst>
                  <a:outerShdw blurRad="38100" dist="38100" dir="2700000" algn="tl">
                    <a:srgbClr val="000000">
                      <a:alpha val="43137"/>
                    </a:srgbClr>
                  </a:outerShdw>
                </a:effectLst>
                <a:latin typeface="Times New Roman" pitchFamily="18" charset="0"/>
                <a:cs typeface="Times New Roman" pitchFamily="18" charset="0"/>
              </a:rPr>
              <a:t>T</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he </a:t>
            </a:r>
            <a:r>
              <a:rPr lang="en-US" sz="2800" dirty="0">
                <a:effectLst>
                  <a:outerShdw blurRad="38100" dist="38100" dir="2700000" algn="tl">
                    <a:srgbClr val="000000">
                      <a:alpha val="43137"/>
                    </a:srgbClr>
                  </a:outerShdw>
                </a:effectLst>
                <a:latin typeface="Times New Roman" pitchFamily="18" charset="0"/>
                <a:cs typeface="Times New Roman" pitchFamily="18" charset="0"/>
              </a:rPr>
              <a:t>maximum mobilization of all body functions</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a:off x="216848" y="2420888"/>
            <a:ext cx="7992887"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effectLst>
                  <a:outerShdw blurRad="38100" dist="38100" dir="2700000" algn="tl">
                    <a:srgbClr val="000000">
                      <a:alpha val="43137"/>
                    </a:srgbClr>
                  </a:outerShdw>
                </a:effectLst>
                <a:latin typeface="Times New Roman" pitchFamily="18" charset="0"/>
                <a:cs typeface="Times New Roman" pitchFamily="18" charset="0"/>
              </a:rPr>
              <a:t>T</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he </a:t>
            </a:r>
            <a:r>
              <a:rPr lang="en-US" sz="2800" dirty="0">
                <a:effectLst>
                  <a:outerShdw blurRad="38100" dist="38100" dir="2700000" algn="tl">
                    <a:srgbClr val="000000">
                      <a:alpha val="43137"/>
                    </a:srgbClr>
                  </a:outerShdw>
                </a:effectLst>
                <a:latin typeface="Times New Roman" pitchFamily="18" charset="0"/>
                <a:cs typeface="Times New Roman" pitchFamily="18" charset="0"/>
              </a:rPr>
              <a:t>destruction of microstructures</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216848" y="3244334"/>
            <a:ext cx="7994415"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disruption </a:t>
            </a:r>
            <a:r>
              <a:rPr lang="en-US" sz="2800" dirty="0">
                <a:effectLst>
                  <a:outerShdw blurRad="38100" dist="38100" dir="2700000" algn="tl">
                    <a:srgbClr val="000000">
                      <a:alpha val="43137"/>
                    </a:srgbClr>
                  </a:outerShdw>
                </a:effectLst>
                <a:latin typeface="Times New Roman" pitchFamily="18" charset="0"/>
                <a:cs typeface="Times New Roman" pitchFamily="18" charset="0"/>
              </a:rPr>
              <a:t>of the function of enzyme systems</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Прямоугольник 5"/>
          <p:cNvSpPr/>
          <p:nvPr/>
        </p:nvSpPr>
        <p:spPr>
          <a:xfrm>
            <a:off x="216847" y="5445224"/>
            <a:ext cx="7994415" cy="95410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The disruption </a:t>
            </a:r>
            <a:r>
              <a:rPr lang="en-US" sz="2800" dirty="0">
                <a:effectLst>
                  <a:outerShdw blurRad="38100" dist="38100" dir="2700000" algn="tl">
                    <a:srgbClr val="000000">
                      <a:alpha val="43137"/>
                    </a:srgbClr>
                  </a:outerShdw>
                </a:effectLst>
                <a:latin typeface="Times New Roman" pitchFamily="18" charset="0"/>
                <a:cs typeface="Times New Roman" pitchFamily="18" charset="0"/>
              </a:rPr>
              <a:t>of the balance of the internal environment</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215319" y="4242687"/>
            <a:ext cx="7994416" cy="954107"/>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effectLst>
                  <a:outerShdw blurRad="38100" dist="38100" dir="2700000" algn="tl">
                    <a:srgbClr val="000000">
                      <a:alpha val="43137"/>
                    </a:srgbClr>
                  </a:outerShdw>
                </a:effectLst>
                <a:latin typeface="Times New Roman" pitchFamily="18" charset="0"/>
                <a:cs typeface="Times New Roman" pitchFamily="18" charset="0"/>
              </a:rPr>
              <a:t>The disruption </a:t>
            </a: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of the </a:t>
            </a:r>
            <a:r>
              <a:rPr lang="en-US" sz="2800" dirty="0">
                <a:effectLst>
                  <a:outerShdw blurRad="38100" dist="38100" dir="2700000" algn="tl">
                    <a:srgbClr val="000000">
                      <a:alpha val="43137"/>
                    </a:srgbClr>
                  </a:outerShdw>
                </a:effectLst>
                <a:latin typeface="Times New Roman" pitchFamily="18" charset="0"/>
                <a:cs typeface="Times New Roman" pitchFamily="18" charset="0"/>
              </a:rPr>
              <a:t>mechanisms of intersystem regulation</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6027350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wipe(down)">
                                      <p:cBhvr>
                                        <p:cTn id="58" dur="580">
                                          <p:stCondLst>
                                            <p:cond delay="0"/>
                                          </p:stCondLst>
                                        </p:cTn>
                                        <p:tgtEl>
                                          <p:spTgt spid="7"/>
                                        </p:tgtEl>
                                      </p:cBhvr>
                                    </p:animEffect>
                                    <p:anim calcmode="lin" valueType="num">
                                      <p:cBhvr>
                                        <p:cTn id="5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4" dur="26">
                                          <p:stCondLst>
                                            <p:cond delay="650"/>
                                          </p:stCondLst>
                                        </p:cTn>
                                        <p:tgtEl>
                                          <p:spTgt spid="7"/>
                                        </p:tgtEl>
                                      </p:cBhvr>
                                      <p:to x="100000" y="60000"/>
                                    </p:animScale>
                                    <p:animScale>
                                      <p:cBhvr>
                                        <p:cTn id="65" dur="166" decel="50000">
                                          <p:stCondLst>
                                            <p:cond delay="676"/>
                                          </p:stCondLst>
                                        </p:cTn>
                                        <p:tgtEl>
                                          <p:spTgt spid="7"/>
                                        </p:tgtEl>
                                      </p:cBhvr>
                                      <p:to x="100000" y="100000"/>
                                    </p:animScale>
                                    <p:animScale>
                                      <p:cBhvr>
                                        <p:cTn id="66" dur="26">
                                          <p:stCondLst>
                                            <p:cond delay="1312"/>
                                          </p:stCondLst>
                                        </p:cTn>
                                        <p:tgtEl>
                                          <p:spTgt spid="7"/>
                                        </p:tgtEl>
                                      </p:cBhvr>
                                      <p:to x="100000" y="80000"/>
                                    </p:animScale>
                                    <p:animScale>
                                      <p:cBhvr>
                                        <p:cTn id="67" dur="166" decel="50000">
                                          <p:stCondLst>
                                            <p:cond delay="1338"/>
                                          </p:stCondLst>
                                        </p:cTn>
                                        <p:tgtEl>
                                          <p:spTgt spid="7"/>
                                        </p:tgtEl>
                                      </p:cBhvr>
                                      <p:to x="100000" y="100000"/>
                                    </p:animScale>
                                    <p:animScale>
                                      <p:cBhvr>
                                        <p:cTn id="68" dur="26">
                                          <p:stCondLst>
                                            <p:cond delay="1642"/>
                                          </p:stCondLst>
                                        </p:cTn>
                                        <p:tgtEl>
                                          <p:spTgt spid="7"/>
                                        </p:tgtEl>
                                      </p:cBhvr>
                                      <p:to x="100000" y="90000"/>
                                    </p:animScale>
                                    <p:animScale>
                                      <p:cBhvr>
                                        <p:cTn id="69" dur="166" decel="50000">
                                          <p:stCondLst>
                                            <p:cond delay="1668"/>
                                          </p:stCondLst>
                                        </p:cTn>
                                        <p:tgtEl>
                                          <p:spTgt spid="7"/>
                                        </p:tgtEl>
                                      </p:cBhvr>
                                      <p:to x="100000" y="100000"/>
                                    </p:animScale>
                                    <p:animScale>
                                      <p:cBhvr>
                                        <p:cTn id="70" dur="26">
                                          <p:stCondLst>
                                            <p:cond delay="1808"/>
                                          </p:stCondLst>
                                        </p:cTn>
                                        <p:tgtEl>
                                          <p:spTgt spid="7"/>
                                        </p:tgtEl>
                                      </p:cBhvr>
                                      <p:to x="100000" y="95000"/>
                                    </p:animScale>
                                    <p:animScale>
                                      <p:cBhvr>
                                        <p:cTn id="71" dur="166" decel="50000">
                                          <p:stCondLst>
                                            <p:cond delay="1834"/>
                                          </p:stCondLst>
                                        </p:cTn>
                                        <p:tgtEl>
                                          <p:spTgt spid="7"/>
                                        </p:tgtEl>
                                      </p:cBhvr>
                                      <p:to x="100000" y="100000"/>
                                    </p:animScale>
                                  </p:childTnLst>
                                </p:cTn>
                              </p:par>
                            </p:childTnLst>
                          </p:cTn>
                        </p:par>
                        <p:par>
                          <p:cTn id="72" fill="hold">
                            <p:stCondLst>
                              <p:cond delay="8000"/>
                            </p:stCondLst>
                            <p:childTnLst>
                              <p:par>
                                <p:cTn id="73" presetID="26" presetClass="entr" presetSubtype="0" fill="hold" grpId="0" nodeType="after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wipe(down)">
                                      <p:cBhvr>
                                        <p:cTn id="75" dur="580">
                                          <p:stCondLst>
                                            <p:cond delay="0"/>
                                          </p:stCondLst>
                                        </p:cTn>
                                        <p:tgtEl>
                                          <p:spTgt spid="6"/>
                                        </p:tgtEl>
                                      </p:cBhvr>
                                    </p:animEffect>
                                    <p:anim calcmode="lin" valueType="num">
                                      <p:cBhvr>
                                        <p:cTn id="7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81" dur="26">
                                          <p:stCondLst>
                                            <p:cond delay="650"/>
                                          </p:stCondLst>
                                        </p:cTn>
                                        <p:tgtEl>
                                          <p:spTgt spid="6"/>
                                        </p:tgtEl>
                                      </p:cBhvr>
                                      <p:to x="100000" y="60000"/>
                                    </p:animScale>
                                    <p:animScale>
                                      <p:cBhvr>
                                        <p:cTn id="82" dur="166" decel="50000">
                                          <p:stCondLst>
                                            <p:cond delay="676"/>
                                          </p:stCondLst>
                                        </p:cTn>
                                        <p:tgtEl>
                                          <p:spTgt spid="6"/>
                                        </p:tgtEl>
                                      </p:cBhvr>
                                      <p:to x="100000" y="100000"/>
                                    </p:animScale>
                                    <p:animScale>
                                      <p:cBhvr>
                                        <p:cTn id="83" dur="26">
                                          <p:stCondLst>
                                            <p:cond delay="1312"/>
                                          </p:stCondLst>
                                        </p:cTn>
                                        <p:tgtEl>
                                          <p:spTgt spid="6"/>
                                        </p:tgtEl>
                                      </p:cBhvr>
                                      <p:to x="100000" y="80000"/>
                                    </p:animScale>
                                    <p:animScale>
                                      <p:cBhvr>
                                        <p:cTn id="84" dur="166" decel="50000">
                                          <p:stCondLst>
                                            <p:cond delay="1338"/>
                                          </p:stCondLst>
                                        </p:cTn>
                                        <p:tgtEl>
                                          <p:spTgt spid="6"/>
                                        </p:tgtEl>
                                      </p:cBhvr>
                                      <p:to x="100000" y="100000"/>
                                    </p:animScale>
                                    <p:animScale>
                                      <p:cBhvr>
                                        <p:cTn id="85" dur="26">
                                          <p:stCondLst>
                                            <p:cond delay="1642"/>
                                          </p:stCondLst>
                                        </p:cTn>
                                        <p:tgtEl>
                                          <p:spTgt spid="6"/>
                                        </p:tgtEl>
                                      </p:cBhvr>
                                      <p:to x="100000" y="90000"/>
                                    </p:animScale>
                                    <p:animScale>
                                      <p:cBhvr>
                                        <p:cTn id="86" dur="166" decel="50000">
                                          <p:stCondLst>
                                            <p:cond delay="1668"/>
                                          </p:stCondLst>
                                        </p:cTn>
                                        <p:tgtEl>
                                          <p:spTgt spid="6"/>
                                        </p:tgtEl>
                                      </p:cBhvr>
                                      <p:to x="100000" y="100000"/>
                                    </p:animScale>
                                    <p:animScale>
                                      <p:cBhvr>
                                        <p:cTn id="87" dur="26">
                                          <p:stCondLst>
                                            <p:cond delay="1808"/>
                                          </p:stCondLst>
                                        </p:cTn>
                                        <p:tgtEl>
                                          <p:spTgt spid="6"/>
                                        </p:tgtEl>
                                      </p:cBhvr>
                                      <p:to x="100000" y="95000"/>
                                    </p:animScale>
                                    <p:animScale>
                                      <p:cBhvr>
                                        <p:cTn id="8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687" y="2148538"/>
            <a:ext cx="7765240" cy="4304798"/>
          </a:xfrm>
          <a:prstGeom prst="rect">
            <a:avLst/>
          </a:prstGeom>
          <a:ln>
            <a:noFill/>
          </a:ln>
          <a:effectLst>
            <a:softEdge rad="112500"/>
          </a:effectLst>
        </p:spPr>
      </p:pic>
      <p:sp>
        <p:nvSpPr>
          <p:cNvPr id="3" name="Прямоугольник 2"/>
          <p:cNvSpPr/>
          <p:nvPr/>
        </p:nvSpPr>
        <p:spPr>
          <a:xfrm>
            <a:off x="683568" y="332656"/>
            <a:ext cx="7488832" cy="1815882"/>
          </a:xfrm>
          <a:prstGeom prst="rect">
            <a:avLst/>
          </a:prstGeom>
          <a:ln w="3175"/>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a:effectLst>
                  <a:outerShdw blurRad="38100" dist="38100" dir="2700000" algn="tl">
                    <a:srgbClr val="000000">
                      <a:alpha val="43137"/>
                    </a:srgbClr>
                  </a:outerShdw>
                </a:effectLst>
                <a:latin typeface="Times New Roman" pitchFamily="18" charset="0"/>
                <a:cs typeface="Times New Roman" pitchFamily="18" charset="0"/>
              </a:rPr>
              <a:t>Modern science of sports has numerous data on the mechanisms of recovery processes, the features of their progress depending on the kind of sport and the athlete's preparedness</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023669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
                                        </p:tgtEl>
                                        <p:attrNameLst>
                                          <p:attrName>r</p:attrName>
                                        </p:attrNameLst>
                                      </p:cBhvr>
                                    </p:animRot>
                                  </p:childTnLst>
                                </p:cTn>
                              </p:par>
                            </p:childTnLst>
                          </p:cTn>
                        </p:par>
                        <p:par>
                          <p:cTn id="7" fill="hold">
                            <p:stCondLst>
                              <p:cond delay="2000"/>
                            </p:stCondLst>
                            <p:childTnLst>
                              <p:par>
                                <p:cTn id="8" presetID="2" presetClass="entr" presetSubtype="4"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260648"/>
            <a:ext cx="7992888" cy="1815882"/>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just"/>
            <a:r>
              <a:rPr lang="en-US" sz="2800" dirty="0">
                <a:effectLst>
                  <a:outerShdw blurRad="38100" dist="38100" dir="2700000" algn="tl">
                    <a:srgbClr val="000000">
                      <a:alpha val="43137"/>
                    </a:srgbClr>
                  </a:outerShdw>
                </a:effectLst>
                <a:latin typeface="Times New Roman" pitchFamily="18" charset="0"/>
                <a:cs typeface="Times New Roman" pitchFamily="18" charset="0"/>
              </a:rPr>
              <a:t>During the training should be monitored the process of adaptation of athletes to loads and their tolerance, and should be planned recovery measures based on the data received.</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064" y="2348880"/>
            <a:ext cx="4311312" cy="3747099"/>
          </a:xfrm>
          <a:prstGeom prst="rect">
            <a:avLst/>
          </a:prstGeom>
          <a:ln>
            <a:noFill/>
          </a:ln>
          <a:effectLst>
            <a:softEdge rad="112500"/>
          </a:effectLst>
        </p:spPr>
      </p:pic>
    </p:spTree>
    <p:extLst>
      <p:ext uri="{BB962C8B-B14F-4D97-AF65-F5344CB8AC3E}">
        <p14:creationId xmlns:p14="http://schemas.microsoft.com/office/powerpoint/2010/main" val="113531523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style.rotation</p:attrName>
                                        </p:attrNameLst>
                                      </p:cBhvr>
                                      <p:tavLst>
                                        <p:tav tm="0">
                                          <p:val>
                                            <p:fltVal val="90"/>
                                          </p:val>
                                        </p:tav>
                                        <p:tav tm="100000">
                                          <p:val>
                                            <p:fltVal val="0"/>
                                          </p:val>
                                        </p:tav>
                                      </p:tavLst>
                                    </p:anim>
                                    <p:animEffect transition="in" filter="fade">
                                      <p:cBhvr>
                                        <p:cTn id="1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3" y="548680"/>
            <a:ext cx="8064896" cy="52322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n-US" sz="2800" dirty="0">
                <a:effectLst>
                  <a:outerShdw blurRad="38100" dist="38100" dir="2700000" algn="tl">
                    <a:srgbClr val="000000">
                      <a:alpha val="43137"/>
                    </a:srgbClr>
                  </a:outerShdw>
                </a:effectLst>
                <a:latin typeface="Times New Roman" pitchFamily="18" charset="0"/>
                <a:cs typeface="Times New Roman" pitchFamily="18" charset="0"/>
              </a:rPr>
              <a:t>Recovery means are divided into three groups</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Прямоугольник 2"/>
          <p:cNvSpPr/>
          <p:nvPr/>
        </p:nvSpPr>
        <p:spPr>
          <a:xfrm>
            <a:off x="179514" y="1619508"/>
            <a:ext cx="8064896"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Pedagogical </a:t>
            </a:r>
            <a:r>
              <a:rPr lang="en-US" sz="2800" dirty="0">
                <a:effectLst>
                  <a:outerShdw blurRad="38100" dist="38100" dir="2700000" algn="tl">
                    <a:srgbClr val="000000">
                      <a:alpha val="43137"/>
                    </a:srgbClr>
                  </a:outerShdw>
                </a:effectLst>
                <a:latin typeface="Times New Roman" pitchFamily="18" charset="0"/>
                <a:cs typeface="Times New Roman" pitchFamily="18" charset="0"/>
              </a:rPr>
              <a:t>means of recovery</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Прямоугольник 3"/>
          <p:cNvSpPr/>
          <p:nvPr/>
        </p:nvSpPr>
        <p:spPr>
          <a:xfrm rot="10800000" flipV="1">
            <a:off x="195143" y="2514382"/>
            <a:ext cx="8049265" cy="52322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Psychological </a:t>
            </a:r>
            <a:r>
              <a:rPr lang="en-US" sz="2800" dirty="0">
                <a:effectLst>
                  <a:outerShdw blurRad="38100" dist="38100" dir="2700000" algn="tl">
                    <a:srgbClr val="000000">
                      <a:alpha val="43137"/>
                    </a:srgbClr>
                  </a:outerShdw>
                </a:effectLst>
                <a:latin typeface="Times New Roman" pitchFamily="18" charset="0"/>
                <a:cs typeface="Times New Roman" pitchFamily="18" charset="0"/>
              </a:rPr>
              <a:t>means of recovery</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Прямоугольник 4"/>
          <p:cNvSpPr/>
          <p:nvPr/>
        </p:nvSpPr>
        <p:spPr>
          <a:xfrm>
            <a:off x="195143" y="3505944"/>
            <a:ext cx="8049268" cy="52322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smtClean="0">
                <a:effectLst>
                  <a:outerShdw blurRad="38100" dist="38100" dir="2700000" algn="tl">
                    <a:srgbClr val="000000">
                      <a:alpha val="43137"/>
                    </a:srgbClr>
                  </a:outerShdw>
                </a:effectLst>
                <a:latin typeface="Times New Roman" pitchFamily="18" charset="0"/>
                <a:cs typeface="Times New Roman" pitchFamily="18" charset="0"/>
              </a:rPr>
              <a:t>Medico-biological </a:t>
            </a:r>
            <a:r>
              <a:rPr lang="en-US" sz="2800" dirty="0">
                <a:effectLst>
                  <a:outerShdw blurRad="38100" dist="38100" dir="2700000" algn="tl">
                    <a:srgbClr val="000000">
                      <a:alpha val="43137"/>
                    </a:srgbClr>
                  </a:outerShdw>
                </a:effectLst>
                <a:latin typeface="Times New Roman" pitchFamily="18" charset="0"/>
                <a:cs typeface="Times New Roman" pitchFamily="18" charset="0"/>
              </a:rPr>
              <a:t>means of recovery</a:t>
            </a:r>
            <a:endParaRPr lang="ru-RU" sz="2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23870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80">
                                          <p:stCondLst>
                                            <p:cond delay="0"/>
                                          </p:stCondLst>
                                        </p:cTn>
                                        <p:tgtEl>
                                          <p:spTgt spid="5"/>
                                        </p:tgtEl>
                                      </p:cBhvr>
                                    </p:animEffect>
                                    <p:anim calcmode="lin" valueType="num">
                                      <p:cBhvr>
                                        <p:cTn id="4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gtEl>
                                      </p:cBhvr>
                                      <p:to x="100000" y="60000"/>
                                    </p:animScale>
                                    <p:animScale>
                                      <p:cBhvr>
                                        <p:cTn id="48" dur="166" decel="50000">
                                          <p:stCondLst>
                                            <p:cond delay="676"/>
                                          </p:stCondLst>
                                        </p:cTn>
                                        <p:tgtEl>
                                          <p:spTgt spid="5"/>
                                        </p:tgtEl>
                                      </p:cBhvr>
                                      <p:to x="100000" y="100000"/>
                                    </p:animScale>
                                    <p:animScale>
                                      <p:cBhvr>
                                        <p:cTn id="49" dur="26">
                                          <p:stCondLst>
                                            <p:cond delay="1312"/>
                                          </p:stCondLst>
                                        </p:cTn>
                                        <p:tgtEl>
                                          <p:spTgt spid="5"/>
                                        </p:tgtEl>
                                      </p:cBhvr>
                                      <p:to x="100000" y="80000"/>
                                    </p:animScale>
                                    <p:animScale>
                                      <p:cBhvr>
                                        <p:cTn id="50" dur="166" decel="50000">
                                          <p:stCondLst>
                                            <p:cond delay="1338"/>
                                          </p:stCondLst>
                                        </p:cTn>
                                        <p:tgtEl>
                                          <p:spTgt spid="5"/>
                                        </p:tgtEl>
                                      </p:cBhvr>
                                      <p:to x="100000" y="100000"/>
                                    </p:animScale>
                                    <p:animScale>
                                      <p:cBhvr>
                                        <p:cTn id="51" dur="26">
                                          <p:stCondLst>
                                            <p:cond delay="1642"/>
                                          </p:stCondLst>
                                        </p:cTn>
                                        <p:tgtEl>
                                          <p:spTgt spid="5"/>
                                        </p:tgtEl>
                                      </p:cBhvr>
                                      <p:to x="100000" y="90000"/>
                                    </p:animScale>
                                    <p:animScale>
                                      <p:cBhvr>
                                        <p:cTn id="52" dur="166" decel="50000">
                                          <p:stCondLst>
                                            <p:cond delay="1668"/>
                                          </p:stCondLst>
                                        </p:cTn>
                                        <p:tgtEl>
                                          <p:spTgt spid="5"/>
                                        </p:tgtEl>
                                      </p:cBhvr>
                                      <p:to x="100000" y="100000"/>
                                    </p:animScale>
                                    <p:animScale>
                                      <p:cBhvr>
                                        <p:cTn id="53" dur="26">
                                          <p:stCondLst>
                                            <p:cond delay="1808"/>
                                          </p:stCondLst>
                                        </p:cTn>
                                        <p:tgtEl>
                                          <p:spTgt spid="5"/>
                                        </p:tgtEl>
                                      </p:cBhvr>
                                      <p:to x="100000" y="95000"/>
                                    </p:animScale>
                                    <p:animScale>
                                      <p:cBhvr>
                                        <p:cTn id="5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a:bodyPr>
          <a:lstStyle/>
          <a:p>
            <a:pPr algn="just"/>
            <a:r>
              <a:rPr lang="en-US" sz="3200" b="1" dirty="0"/>
              <a:t>The main purpose of the course </a:t>
            </a:r>
            <a:r>
              <a:rPr lang="en-US" sz="3200" dirty="0"/>
              <a:t>is to introduce and teach students the basic, traditional and special methods and means of improving physical performance in </a:t>
            </a:r>
            <a:r>
              <a:rPr lang="en-US" sz="3200" dirty="0" smtClean="0"/>
              <a:t>sports</a:t>
            </a:r>
            <a:endParaRPr lang="ru-RU" sz="3200" dirty="0"/>
          </a:p>
        </p:txBody>
      </p:sp>
    </p:spTree>
    <p:extLst>
      <p:ext uri="{BB962C8B-B14F-4D97-AF65-F5344CB8AC3E}">
        <p14:creationId xmlns:p14="http://schemas.microsoft.com/office/powerpoint/2010/main" val="2818415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2696" y="692696"/>
            <a:ext cx="7704856" cy="138499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a:latin typeface="Times New Roman" pitchFamily="18" charset="0"/>
                <a:cs typeface="Times New Roman" pitchFamily="18" charset="0"/>
              </a:rPr>
              <a:t>Rational and systematic use of recovery means determines the effectiveness of the entire system of training athletes of various qualifications</a:t>
            </a:r>
            <a:endParaRPr lang="ru-RU" sz="2800" dirty="0">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624" y="2924944"/>
            <a:ext cx="5715000" cy="2933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37670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23728" y="2204864"/>
            <a:ext cx="4389343" cy="156966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r>
              <a:rPr lang="en-US" sz="9600" dirty="0" smtClean="0">
                <a:effectLst>
                  <a:outerShdw blurRad="38100" dist="38100" dir="2700000" algn="tl">
                    <a:srgbClr val="000000">
                      <a:alpha val="43137"/>
                    </a:srgbClr>
                  </a:outerShdw>
                </a:effectLst>
                <a:latin typeface="Times New Roman" pitchFamily="18" charset="0"/>
                <a:cs typeface="Times New Roman" pitchFamily="18" charset="0"/>
              </a:rPr>
              <a:t>The End</a:t>
            </a:r>
            <a:endParaRPr lang="ru-RU" sz="96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6313088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ppt_w</p:attrName>
                                        </p:attrNameLst>
                                      </p:cBhvr>
                                      <p:tavLst>
                                        <p:tav tm="0" fmla="#ppt_w*sin(2.5*pi*$)">
                                          <p:val>
                                            <p:fltVal val="0"/>
                                          </p:val>
                                        </p:tav>
                                        <p:tav tm="100000">
                                          <p:val>
                                            <p:fltVal val="1"/>
                                          </p:val>
                                        </p:tav>
                                      </p:tavLst>
                                    </p:anim>
                                    <p:anim calcmode="lin" valueType="num">
                                      <p:cBhvr>
                                        <p:cTn id="9" dur="3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Common characteristic of modern sports</a:t>
            </a:r>
            <a:endParaRPr lang="ru-RU"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556792"/>
            <a:ext cx="6499845" cy="4800600"/>
          </a:xfrm>
        </p:spPr>
      </p:pic>
    </p:spTree>
    <p:extLst>
      <p:ext uri="{BB962C8B-B14F-4D97-AF65-F5344CB8AC3E}">
        <p14:creationId xmlns:p14="http://schemas.microsoft.com/office/powerpoint/2010/main" val="7466929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620688"/>
            <a:ext cx="7620000" cy="5780112"/>
          </a:xfrm>
        </p:spPr>
        <p:txBody>
          <a:bodyPr/>
          <a:lstStyle/>
          <a:p>
            <a:r>
              <a:rPr lang="en-US" b="1" dirty="0"/>
              <a:t>Sport</a:t>
            </a:r>
            <a:r>
              <a:rPr lang="en-US" dirty="0"/>
              <a:t> is an integral part of physical culture, a means and method of physical education based on the use of competitive activities and preparation for it, in the process of which the potential abilities of a person are compared and evaluated</a:t>
            </a:r>
            <a:r>
              <a:rPr lang="en-US" dirty="0" smtClean="0"/>
              <a:t>.</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420888"/>
            <a:ext cx="5782763" cy="3351068"/>
          </a:xfrm>
          <a:prstGeom prst="rect">
            <a:avLst/>
          </a:prstGeom>
          <a:ln>
            <a:noFill/>
          </a:ln>
          <a:effectLst>
            <a:softEdge rad="112500"/>
          </a:effectLst>
        </p:spPr>
      </p:pic>
    </p:spTree>
    <p:extLst>
      <p:ext uri="{BB962C8B-B14F-4D97-AF65-F5344CB8AC3E}">
        <p14:creationId xmlns:p14="http://schemas.microsoft.com/office/powerpoint/2010/main" val="4271534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67744" y="980728"/>
            <a:ext cx="3456384" cy="1440160"/>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dirty="0" smtClean="0">
                <a:latin typeface="Times New Roman" pitchFamily="18" charset="0"/>
                <a:cs typeface="Times New Roman" pitchFamily="18" charset="0"/>
              </a:rPr>
              <a:t>Sport</a:t>
            </a:r>
            <a:endParaRPr lang="ru-RU" sz="4800" dirty="0">
              <a:latin typeface="Times New Roman" pitchFamily="18" charset="0"/>
              <a:cs typeface="Times New Roman" pitchFamily="18" charset="0"/>
            </a:endParaRPr>
          </a:p>
        </p:txBody>
      </p:sp>
      <p:cxnSp>
        <p:nvCxnSpPr>
          <p:cNvPr id="6" name="Прямая со стрелкой 5"/>
          <p:cNvCxnSpPr/>
          <p:nvPr/>
        </p:nvCxnSpPr>
        <p:spPr>
          <a:xfrm flipH="1">
            <a:off x="1547664" y="2420888"/>
            <a:ext cx="1008112"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755576" y="3645024"/>
            <a:ext cx="2160240" cy="120417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atin typeface="Times New Roman" pitchFamily="18" charset="0"/>
                <a:cs typeface="Times New Roman" pitchFamily="18" charset="0"/>
              </a:rPr>
              <a:t>Mass </a:t>
            </a:r>
            <a:r>
              <a:rPr lang="en-US" sz="2400" dirty="0">
                <a:latin typeface="Times New Roman" pitchFamily="18" charset="0"/>
                <a:cs typeface="Times New Roman" pitchFamily="18" charset="0"/>
              </a:rPr>
              <a:t>sports</a:t>
            </a:r>
            <a:endParaRPr lang="ru-RU" sz="2400" dirty="0">
              <a:latin typeface="Times New Roman" pitchFamily="18" charset="0"/>
              <a:cs typeface="Times New Roman" pitchFamily="18" charset="0"/>
            </a:endParaRPr>
          </a:p>
        </p:txBody>
      </p:sp>
      <p:cxnSp>
        <p:nvCxnSpPr>
          <p:cNvPr id="9" name="Прямая со стрелкой 8"/>
          <p:cNvCxnSpPr/>
          <p:nvPr/>
        </p:nvCxnSpPr>
        <p:spPr>
          <a:xfrm>
            <a:off x="4968044" y="2420888"/>
            <a:ext cx="972108"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Прямоугольник 10"/>
          <p:cNvSpPr/>
          <p:nvPr/>
        </p:nvSpPr>
        <p:spPr>
          <a:xfrm>
            <a:off x="5148064" y="3638654"/>
            <a:ext cx="2160240" cy="120417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400" dirty="0" smtClean="0">
                <a:latin typeface="Times New Roman" pitchFamily="18" charset="0"/>
                <a:cs typeface="Times New Roman" pitchFamily="18" charset="0"/>
              </a:rPr>
              <a:t>Sports </a:t>
            </a:r>
            <a:r>
              <a:rPr lang="en-US" sz="2400" dirty="0">
                <a:latin typeface="Times New Roman" pitchFamily="18" charset="0"/>
                <a:cs typeface="Times New Roman" pitchFamily="18" charset="0"/>
              </a:rPr>
              <a:t>of the highest </a:t>
            </a:r>
            <a:r>
              <a:rPr lang="en-US" sz="2400" dirty="0" smtClean="0">
                <a:latin typeface="Times New Roman" pitchFamily="18" charset="0"/>
                <a:cs typeface="Times New Roman" pitchFamily="18" charset="0"/>
              </a:rPr>
              <a:t>achievements</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3736255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62" y="188639"/>
            <a:ext cx="7944590" cy="5491160"/>
          </a:xfrm>
          <a:prstGeom prst="rect">
            <a:avLst/>
          </a:prstGeom>
        </p:spPr>
      </p:pic>
      <p:sp>
        <p:nvSpPr>
          <p:cNvPr id="3" name="Прямоугольник 2"/>
          <p:cNvSpPr/>
          <p:nvPr/>
        </p:nvSpPr>
        <p:spPr>
          <a:xfrm>
            <a:off x="244262" y="5679799"/>
            <a:ext cx="7856130" cy="523220"/>
          </a:xfrm>
          <a:prstGeom prst="rect">
            <a:avLst/>
          </a:prstGeom>
        </p:spPr>
        <p:txBody>
          <a:bodyPr wrap="square">
            <a:spAutoFit/>
          </a:bodyPr>
          <a:lstStyle/>
          <a:p>
            <a:pPr algn="ctr"/>
            <a:r>
              <a:rPr lang="en-US" sz="2800" dirty="0">
                <a:solidFill>
                  <a:srgbClr val="FF0000"/>
                </a:solidFill>
                <a:latin typeface="Times New Roman" pitchFamily="18" charset="0"/>
                <a:cs typeface="Times New Roman" pitchFamily="18" charset="0"/>
              </a:rPr>
              <a:t>Minsk Half Marathon is an example of mass sports</a:t>
            </a:r>
            <a:endParaRPr lang="ru-RU"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378039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2769" y="603646"/>
            <a:ext cx="755325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600" dirty="0" smtClean="0">
                <a:latin typeface="Times New Roman" pitchFamily="18" charset="0"/>
                <a:cs typeface="Times New Roman" pitchFamily="18" charset="0"/>
              </a:rPr>
              <a:t>Sports </a:t>
            </a:r>
            <a:r>
              <a:rPr lang="en-US" sz="3600" dirty="0">
                <a:latin typeface="Times New Roman" pitchFamily="18" charset="0"/>
                <a:cs typeface="Times New Roman" pitchFamily="18" charset="0"/>
              </a:rPr>
              <a:t>of the highest achievements</a:t>
            </a:r>
            <a:endParaRPr lang="ru-RU" sz="3600" dirty="0">
              <a:latin typeface="Times New Roman" pitchFamily="18" charset="0"/>
              <a:cs typeface="Times New Roman" pitchFamily="18" charset="0"/>
            </a:endParaRPr>
          </a:p>
        </p:txBody>
      </p:sp>
      <p:sp>
        <p:nvSpPr>
          <p:cNvPr id="3" name="Прямоугольник 2"/>
          <p:cNvSpPr/>
          <p:nvPr/>
        </p:nvSpPr>
        <p:spPr>
          <a:xfrm>
            <a:off x="475134" y="1772816"/>
            <a:ext cx="6113090" cy="1815882"/>
          </a:xfrm>
          <a:prstGeom prst="rect">
            <a:avLst/>
          </a:prstGeom>
        </p:spPr>
        <p:txBody>
          <a:bodyPr wrap="square">
            <a:spAutoFit/>
          </a:bodyPr>
          <a:lstStyle/>
          <a:p>
            <a:r>
              <a:rPr lang="en-US" sz="2800" dirty="0">
                <a:latin typeface="Times New Roman" pitchFamily="18" charset="0"/>
                <a:cs typeface="Times New Roman" pitchFamily="18" charset="0"/>
              </a:rPr>
              <a:t>The purpose of </a:t>
            </a:r>
            <a:r>
              <a:rPr lang="en-US" sz="2800" dirty="0" smtClean="0">
                <a:latin typeface="Times New Roman" pitchFamily="18" charset="0"/>
                <a:cs typeface="Times New Roman" pitchFamily="18" charset="0"/>
              </a:rPr>
              <a:t> the professional sports is </a:t>
            </a:r>
            <a:r>
              <a:rPr lang="en-US" sz="2800" dirty="0">
                <a:latin typeface="Times New Roman" pitchFamily="18" charset="0"/>
                <a:cs typeface="Times New Roman" pitchFamily="18" charset="0"/>
              </a:rPr>
              <a:t>to achieve the highest possible sports results or victories at the largest sports competitions.</a:t>
            </a:r>
            <a:endParaRPr lang="ru-RU" sz="28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6300" y="3073579"/>
            <a:ext cx="4457700" cy="3810000"/>
          </a:xfrm>
          <a:prstGeom prst="rect">
            <a:avLst/>
          </a:prstGeom>
          <a:ln>
            <a:noFill/>
          </a:ln>
          <a:effectLst>
            <a:softEdge rad="112500"/>
          </a:effectLst>
        </p:spPr>
      </p:pic>
    </p:spTree>
    <p:extLst>
      <p:ext uri="{BB962C8B-B14F-4D97-AF65-F5344CB8AC3E}">
        <p14:creationId xmlns:p14="http://schemas.microsoft.com/office/powerpoint/2010/main" val="36614339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2769" y="603646"/>
            <a:ext cx="7553250" cy="646331"/>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en-US" sz="3600" dirty="0" smtClean="0">
                <a:latin typeface="Times New Roman" pitchFamily="18" charset="0"/>
                <a:cs typeface="Times New Roman" pitchFamily="18" charset="0"/>
              </a:rPr>
              <a:t>Sports </a:t>
            </a:r>
            <a:r>
              <a:rPr lang="en-US" sz="3600" dirty="0">
                <a:latin typeface="Times New Roman" pitchFamily="18" charset="0"/>
                <a:cs typeface="Times New Roman" pitchFamily="18" charset="0"/>
              </a:rPr>
              <a:t>of the highest achievements</a:t>
            </a:r>
            <a:endParaRPr lang="ru-RU" sz="3600" dirty="0">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171" y="1412776"/>
            <a:ext cx="3492500" cy="2616200"/>
          </a:xfrm>
          <a:prstGeom prst="rect">
            <a:avLst/>
          </a:prstGeom>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7944" y="1412776"/>
            <a:ext cx="4104456" cy="2616200"/>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171" y="4138946"/>
            <a:ext cx="3492500" cy="2458406"/>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1575" y="4131623"/>
            <a:ext cx="4200825" cy="2465729"/>
          </a:xfrm>
          <a:prstGeom prst="rect">
            <a:avLst/>
          </a:prstGeom>
        </p:spPr>
      </p:pic>
    </p:spTree>
    <p:extLst>
      <p:ext uri="{BB962C8B-B14F-4D97-AF65-F5344CB8AC3E}">
        <p14:creationId xmlns:p14="http://schemas.microsoft.com/office/powerpoint/2010/main" val="346283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260648"/>
            <a:ext cx="7416824" cy="954107"/>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US" sz="2800" dirty="0">
                <a:latin typeface="Times New Roman" pitchFamily="18" charset="0"/>
                <a:cs typeface="Times New Roman" pitchFamily="18" charset="0"/>
              </a:rPr>
              <a:t>Features of the current stage of the development of sports of highest achievements</a:t>
            </a:r>
            <a:endParaRPr lang="ru-RU" sz="2800" dirty="0">
              <a:latin typeface="Times New Roman" pitchFamily="18" charset="0"/>
              <a:cs typeface="Times New Roman" pitchFamily="18" charset="0"/>
            </a:endParaRPr>
          </a:p>
        </p:txBody>
      </p:sp>
      <p:sp>
        <p:nvSpPr>
          <p:cNvPr id="3" name="Прямоугольник 2"/>
          <p:cNvSpPr/>
          <p:nvPr/>
        </p:nvSpPr>
        <p:spPr>
          <a:xfrm>
            <a:off x="912233" y="1628800"/>
            <a:ext cx="7416824"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dirty="0" smtClean="0">
                <a:latin typeface="Times New Roman" pitchFamily="18" charset="0"/>
                <a:cs typeface="Times New Roman" pitchFamily="18" charset="0"/>
              </a:rPr>
              <a:t>Very </a:t>
            </a:r>
            <a:r>
              <a:rPr lang="en-US" sz="2400" dirty="0">
                <a:latin typeface="Times New Roman" pitchFamily="18" charset="0"/>
                <a:cs typeface="Times New Roman" pitchFamily="18" charset="0"/>
              </a:rPr>
              <a:t>high level of sports achievements and their continued growth</a:t>
            </a:r>
            <a:endParaRPr lang="ru-RU" sz="2400" dirty="0">
              <a:latin typeface="Times New Roman" pitchFamily="18" charset="0"/>
              <a:cs typeface="Times New Roman" pitchFamily="18" charset="0"/>
            </a:endParaRPr>
          </a:p>
        </p:txBody>
      </p:sp>
      <p:cxnSp>
        <p:nvCxnSpPr>
          <p:cNvPr id="5" name="Прямая со стрелкой 4"/>
          <p:cNvCxnSpPr/>
          <p:nvPr/>
        </p:nvCxnSpPr>
        <p:spPr>
          <a:xfrm>
            <a:off x="4150804" y="1214755"/>
            <a:ext cx="0" cy="4140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a:off x="4150804" y="2459797"/>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928453" y="2921559"/>
            <a:ext cx="740418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dirty="0" smtClean="0">
                <a:latin typeface="Times New Roman" pitchFamily="18" charset="0"/>
                <a:cs typeface="Times New Roman" pitchFamily="18" charset="0"/>
              </a:rPr>
              <a:t>High </a:t>
            </a:r>
            <a:r>
              <a:rPr lang="en-US" sz="2400" dirty="0">
                <a:latin typeface="Times New Roman" pitchFamily="18" charset="0"/>
                <a:cs typeface="Times New Roman" pitchFamily="18" charset="0"/>
              </a:rPr>
              <a:t>tension of competitive struggle</a:t>
            </a:r>
            <a:endParaRPr lang="ru-RU" sz="2400" dirty="0">
              <a:latin typeface="Times New Roman" pitchFamily="18" charset="0"/>
              <a:cs typeface="Times New Roman" pitchFamily="18" charset="0"/>
            </a:endParaRPr>
          </a:p>
        </p:txBody>
      </p:sp>
      <p:cxnSp>
        <p:nvCxnSpPr>
          <p:cNvPr id="13" name="Прямая со стрелкой 12"/>
          <p:cNvCxnSpPr/>
          <p:nvPr/>
        </p:nvCxnSpPr>
        <p:spPr>
          <a:xfrm>
            <a:off x="4158236" y="3383224"/>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Прямоугольник 3"/>
          <p:cNvSpPr/>
          <p:nvPr/>
        </p:nvSpPr>
        <p:spPr>
          <a:xfrm>
            <a:off x="928453" y="3840368"/>
            <a:ext cx="738796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dirty="0" smtClean="0">
                <a:latin typeface="Times New Roman" pitchFamily="18" charset="0"/>
                <a:cs typeface="Times New Roman" pitchFamily="18" charset="0"/>
              </a:rPr>
              <a:t>Professionalization </a:t>
            </a:r>
            <a:r>
              <a:rPr lang="en-US" sz="2400" dirty="0">
                <a:latin typeface="Times New Roman" pitchFamily="18" charset="0"/>
                <a:cs typeface="Times New Roman" pitchFamily="18" charset="0"/>
              </a:rPr>
              <a:t>of sports</a:t>
            </a:r>
            <a:endParaRPr lang="ru-RU" sz="2400" dirty="0">
              <a:latin typeface="Times New Roman" pitchFamily="18" charset="0"/>
              <a:cs typeface="Times New Roman" pitchFamily="18" charset="0"/>
            </a:endParaRPr>
          </a:p>
        </p:txBody>
      </p:sp>
      <p:cxnSp>
        <p:nvCxnSpPr>
          <p:cNvPr id="9" name="Прямая со стрелкой 8"/>
          <p:cNvCxnSpPr/>
          <p:nvPr/>
        </p:nvCxnSpPr>
        <p:spPr>
          <a:xfrm>
            <a:off x="4186432" y="4302033"/>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928453" y="4801828"/>
            <a:ext cx="7387963" cy="8309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dirty="0" smtClean="0">
                <a:latin typeface="Times New Roman" pitchFamily="18" charset="0"/>
                <a:cs typeface="Times New Roman" pitchFamily="18" charset="0"/>
              </a:rPr>
              <a:t>High </a:t>
            </a:r>
            <a:r>
              <a:rPr lang="en-US" sz="2400" dirty="0">
                <a:latin typeface="Times New Roman" pitchFamily="18" charset="0"/>
                <a:cs typeface="Times New Roman" pitchFamily="18" charset="0"/>
              </a:rPr>
              <a:t>level of commercialization of sports of highest achievements</a:t>
            </a:r>
            <a:endParaRPr lang="ru-RU" sz="2400" dirty="0">
              <a:latin typeface="Times New Roman" pitchFamily="18" charset="0"/>
              <a:cs typeface="Times New Roman" pitchFamily="18" charset="0"/>
            </a:endParaRPr>
          </a:p>
        </p:txBody>
      </p:sp>
      <p:cxnSp>
        <p:nvCxnSpPr>
          <p:cNvPr id="11" name="Прямая со стрелкой 10"/>
          <p:cNvCxnSpPr/>
          <p:nvPr/>
        </p:nvCxnSpPr>
        <p:spPr>
          <a:xfrm>
            <a:off x="4186432" y="5632825"/>
            <a:ext cx="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Прямоугольник 6"/>
          <p:cNvSpPr/>
          <p:nvPr/>
        </p:nvSpPr>
        <p:spPr>
          <a:xfrm>
            <a:off x="912233" y="6101076"/>
            <a:ext cx="7420403"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US" sz="2400" dirty="0">
                <a:latin typeface="Times New Roman" pitchFamily="18" charset="0"/>
                <a:cs typeface="Times New Roman" pitchFamily="18" charset="0"/>
              </a:rPr>
              <a:t>The </a:t>
            </a:r>
            <a:r>
              <a:rPr lang="en-US" sz="2400" dirty="0" smtClean="0">
                <a:latin typeface="Times New Roman" pitchFamily="18" charset="0"/>
                <a:cs typeface="Times New Roman" pitchFamily="18" charset="0"/>
              </a:rPr>
              <a:t>using </a:t>
            </a:r>
            <a:r>
              <a:rPr lang="en-US" sz="2400" dirty="0">
                <a:latin typeface="Times New Roman" pitchFamily="18" charset="0"/>
                <a:cs typeface="Times New Roman" pitchFamily="18" charset="0"/>
              </a:rPr>
              <a:t>of modern scientific technologies</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9069484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1"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ppt_x"/>
                                          </p:val>
                                        </p:tav>
                                        <p:tav tm="100000">
                                          <p:val>
                                            <p:strVal val="#ppt_x"/>
                                          </p:val>
                                        </p:tav>
                                      </p:tavLst>
                                    </p:anim>
                                    <p:anim calcmode="lin" valueType="num">
                                      <p:cBhvr additive="base">
                                        <p:cTn id="39" dur="500" fill="hold"/>
                                        <p:tgtEl>
                                          <p:spTgt spid="6"/>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4" grpId="0" animBg="1"/>
      <p:bldP spid="6" grpId="0" animBg="1"/>
      <p:bldP spid="7"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седство">
  <a:themeElements>
    <a:clrScheme name="Соседство">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оседство">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1BB938-09D9-4C13-88A8-2C6C445BFED5}"/>
</file>

<file path=customXml/itemProps2.xml><?xml version="1.0" encoding="utf-8"?>
<ds:datastoreItem xmlns:ds="http://schemas.openxmlformats.org/officeDocument/2006/customXml" ds:itemID="{B9675EF2-FF04-4A16-826F-48A285032C4E}"/>
</file>

<file path=customXml/itemProps3.xml><?xml version="1.0" encoding="utf-8"?>
<ds:datastoreItem xmlns:ds="http://schemas.openxmlformats.org/officeDocument/2006/customXml" ds:itemID="{89A7C940-002C-430A-922A-4F941BF524A0}"/>
</file>

<file path=docProps/app.xml><?xml version="1.0" encoding="utf-8"?>
<Properties xmlns="http://schemas.openxmlformats.org/officeDocument/2006/extended-properties" xmlns:vt="http://schemas.openxmlformats.org/officeDocument/2006/docPropsVTypes">
  <Template>Adjacency</Template>
  <TotalTime>541</TotalTime>
  <Words>505</Words>
  <Application>Microsoft Office PowerPoint</Application>
  <PresentationFormat>Экран (4:3)</PresentationFormat>
  <Paragraphs>44</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Соседство</vt:lpstr>
      <vt:lpstr>Recovery and improvement of athletes performance </vt:lpstr>
      <vt:lpstr>Презентация PowerPoint</vt:lpstr>
      <vt:lpstr>Common characteristic of modern sports</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Recovery and improvement of athletes performance </dc:title>
  <dc:creator>Wotanwatch</dc:creator>
  <cp:lastModifiedBy>Wotanwatch</cp:lastModifiedBy>
  <cp:revision>40</cp:revision>
  <dcterms:created xsi:type="dcterms:W3CDTF">2021-08-30T17:59:28Z</dcterms:created>
  <dcterms:modified xsi:type="dcterms:W3CDTF">2021-10-30T09:19:00Z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0x0101004216CB7EAD73364A8C08FF5BEECD6A59</vt:lpwstr>
  </property>
</Properties>
</file>